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1674" r:id="rId2"/>
    <p:sldId id="1548" r:id="rId3"/>
    <p:sldId id="1947" r:id="rId4"/>
    <p:sldId id="1948" r:id="rId5"/>
    <p:sldId id="1618" r:id="rId6"/>
    <p:sldId id="1673" r:id="rId7"/>
    <p:sldId id="1633" r:id="rId8"/>
    <p:sldId id="1634" r:id="rId9"/>
    <p:sldId id="1662" r:id="rId10"/>
    <p:sldId id="1663" r:id="rId11"/>
    <p:sldId id="1664" r:id="rId12"/>
    <p:sldId id="1949" r:id="rId13"/>
    <p:sldId id="1950" r:id="rId14"/>
    <p:sldId id="1801" r:id="rId15"/>
    <p:sldId id="1802" r:id="rId16"/>
    <p:sldId id="1957" r:id="rId17"/>
    <p:sldId id="1956" r:id="rId18"/>
    <p:sldId id="1951" r:id="rId19"/>
    <p:sldId id="1805" r:id="rId20"/>
    <p:sldId id="1806" r:id="rId21"/>
    <p:sldId id="1807" r:id="rId22"/>
    <p:sldId id="1808" r:id="rId23"/>
    <p:sldId id="1809" r:id="rId24"/>
    <p:sldId id="1811" r:id="rId25"/>
    <p:sldId id="1812" r:id="rId26"/>
    <p:sldId id="1952" r:id="rId27"/>
    <p:sldId id="1953" r:id="rId28"/>
    <p:sldId id="1954" r:id="rId29"/>
    <p:sldId id="1955" r:id="rId30"/>
    <p:sldId id="1670" r:id="rId31"/>
    <p:sldId id="1671" r:id="rId32"/>
    <p:sldId id="1672" r:id="rId33"/>
    <p:sldId id="292" r:id="rId34"/>
    <p:sldId id="29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1D6A"/>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32D477-15D7-4E6C-80BC-F2C7441B22EB}" v="32" dt="2026-04-18T23:16:19.5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47" autoAdjust="0"/>
  </p:normalViewPr>
  <p:slideViewPr>
    <p:cSldViewPr>
      <p:cViewPr varScale="1">
        <p:scale>
          <a:sx n="99" d="100"/>
          <a:sy n="99" d="100"/>
        </p:scale>
        <p:origin x="948" y="306"/>
      </p:cViewPr>
      <p:guideLst>
        <p:guide orient="horz" pos="2160"/>
        <p:guide pos="3840"/>
      </p:guideLst>
    </p:cSldViewPr>
  </p:slideViewPr>
  <p:outlineViewPr>
    <p:cViewPr>
      <p:scale>
        <a:sx n="33" d="100"/>
        <a:sy n="33" d="100"/>
      </p:scale>
      <p:origin x="54" y="6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4/16/2026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Stuart Fain ~ April 19, 2026</a:t>
            </a:r>
          </a:p>
        </p:txBody>
      </p:sp>
      <p:sp>
        <p:nvSpPr>
          <p:cNvPr id="4" name="Slide Number Placeholder 3"/>
          <p:cNvSpPr>
            <a:spLocks noGrp="1"/>
          </p:cNvSpPr>
          <p:nvPr>
            <p:ph type="sldNum" sz="quarter" idx="5"/>
          </p:nvPr>
        </p:nvSpPr>
        <p:spPr/>
        <p:txBody>
          <a:bodyPr/>
          <a:lstStyle/>
          <a:p>
            <a:fld id="{5FE381B2-66CF-4101-8317-0531AEB1D31C}" type="slidenum">
              <a:rPr lang="en-US" smtClean="0"/>
              <a:t>1</a:t>
            </a:fld>
            <a:endParaRPr lang="en-US"/>
          </a:p>
        </p:txBody>
      </p:sp>
    </p:spTree>
    <p:extLst>
      <p:ext uri="{BB962C8B-B14F-4D97-AF65-F5344CB8AC3E}">
        <p14:creationId xmlns:p14="http://schemas.microsoft.com/office/powerpoint/2010/main" val="3988089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30</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31</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32</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33</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34</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4/16/2026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4/16/2026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4/16/2026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4/16/2026</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tudylight.org/desk/?query=mt+10:33&amp;t=kjv&amp;sr=1&amp;l=en"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D70BD2-63A1-5AD8-B8D6-95E818D78FAD}"/>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p:cNvSpPr>
            <a:spLocks noGrp="1"/>
          </p:cNvSpPr>
          <p:nvPr>
            <p:ph sz="quarter" idx="13"/>
          </p:nvPr>
        </p:nvSpPr>
        <p:spPr>
          <a:xfrm>
            <a:off x="0" y="5727244"/>
            <a:ext cx="12192000" cy="1124465"/>
          </a:xfrm>
        </p:spPr>
        <p:txBody>
          <a:bodyPr>
            <a:noAutofit/>
          </a:bodyPr>
          <a:lstStyle/>
          <a:p>
            <a:pPr marL="0" indent="0" algn="ctr">
              <a:buClr>
                <a:srgbClr val="A379BB">
                  <a:lumMod val="75000"/>
                </a:srgbClr>
              </a:buClr>
              <a:buNone/>
            </a:pPr>
            <a:r>
              <a:rPr lang="en-US" sz="7500" b="1" i="1" dirty="0">
                <a:solidFill>
                  <a:srgbClr val="00B050"/>
                </a:solidFill>
                <a:effectLst>
                  <a:outerShdw blurRad="38100" dist="38100" dir="2700000" algn="tl">
                    <a:srgbClr val="000000">
                      <a:alpha val="43137"/>
                    </a:srgbClr>
                  </a:outerShdw>
                </a:effectLst>
              </a:rPr>
              <a:t>Luke 22:32</a:t>
            </a:r>
          </a:p>
        </p:txBody>
      </p:sp>
      <p:sp>
        <p:nvSpPr>
          <p:cNvPr id="4" name="Title 3"/>
          <p:cNvSpPr>
            <a:spLocks noGrp="1"/>
          </p:cNvSpPr>
          <p:nvPr>
            <p:ph type="title"/>
          </p:nvPr>
        </p:nvSpPr>
        <p:spPr>
          <a:xfrm>
            <a:off x="0" y="0"/>
            <a:ext cx="12192000" cy="6019800"/>
          </a:xfrm>
        </p:spPr>
        <p:txBody>
          <a:bodyPr/>
          <a:lstStyle/>
          <a:p>
            <a:pPr marL="0" lvl="0" indent="0">
              <a:spcBef>
                <a:spcPct val="20000"/>
              </a:spcBef>
              <a:spcAft>
                <a:spcPts val="300"/>
              </a:spcAft>
              <a:buClr>
                <a:srgbClr val="A379BB">
                  <a:lumMod val="75000"/>
                </a:srgbClr>
              </a:buClr>
              <a:buSzPct val="130000"/>
              <a:buNone/>
            </a:pPr>
            <a:r>
              <a:rPr kumimoji="0" lang="en-US" sz="75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“When You Are Converted”</a:t>
            </a:r>
            <a:br>
              <a:rPr kumimoji="0" lang="en-US" sz="60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60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6000" b="1" i="1"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How God Turns Attenders </a:t>
            </a:r>
            <a:br>
              <a:rPr kumimoji="0" lang="en-US" sz="6000" b="1" i="1"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sz="6000" b="1" i="1"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Into Strengtheners</a:t>
            </a:r>
            <a:endParaRPr lang="en-US" sz="8000" i="1" cap="all" dirty="0">
              <a:solidFill>
                <a:srgbClr val="00B050"/>
              </a:solidFill>
              <a:effectLst>
                <a:outerShdw blurRad="38100" dist="38100" dir="2700000" algn="tl">
                  <a:srgbClr val="000000">
                    <a:alpha val="43137"/>
                  </a:srgbClr>
                </a:outerShdw>
              </a:effectLst>
              <a:latin typeface="Franklin Gothic Medium"/>
            </a:endParaRPr>
          </a:p>
        </p:txBody>
      </p:sp>
    </p:spTree>
    <p:extLst>
      <p:ext uri="{BB962C8B-B14F-4D97-AF65-F5344CB8AC3E}">
        <p14:creationId xmlns:p14="http://schemas.microsoft.com/office/powerpoint/2010/main" val="1598515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Hebrews 12:25-27 (NLT)</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6000" b="1" baseline="30000" dirty="0"/>
              <a:t>25</a:t>
            </a:r>
            <a:r>
              <a:rPr lang="en-US" sz="6000" dirty="0"/>
              <a:t> Be careful that you do not refuse to listen to the One who is speaking. For if the people of Israel did not escape when they refused to listen to Moses, the earthly messenger, </a:t>
            </a:r>
          </a:p>
        </p:txBody>
      </p:sp>
    </p:spTree>
    <p:extLst>
      <p:ext uri="{BB962C8B-B14F-4D97-AF65-F5344CB8AC3E}">
        <p14:creationId xmlns:p14="http://schemas.microsoft.com/office/powerpoint/2010/main" val="5789282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Hebrews 12:25-27 (NLT)</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we will certainly not escape if we reject the One who speaks to us from heaven! </a:t>
            </a: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26</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When God spoke from Mount Sinai his voice shook the earth, but now he makes another promise:</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2212693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E908D-5540-7266-84AD-F42006D499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F418C9-0572-2C55-1481-1CE1BAA604BA}"/>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Hebrews 12:25-27 (NLT)</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4867A4D-F5C3-50CA-F155-1CFF78FF66B4}"/>
              </a:ext>
            </a:extLst>
          </p:cNvPr>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"Once again I will shake not only the earth but the heavens also." </a:t>
            </a: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27</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This means that all of creation will be shaken and removed, so that only unshakable things will remain. </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1493018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CAE2B-EA35-31E9-5B92-03F8BD81C4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5984AB-B069-09DE-0CCC-13F3B9213DDE}"/>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Hebrews 12:25-27 (NLT)</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1959B8B-6ED5-8C41-9712-4649C66A378A}"/>
              </a:ext>
            </a:extLst>
          </p:cNvPr>
          <p:cNvSpPr>
            <a:spLocks noGrp="1"/>
          </p:cNvSpPr>
          <p:nvPr>
            <p:ph sz="quarter" idx="13"/>
          </p:nvPr>
        </p:nvSpPr>
        <p:spPr>
          <a:xfrm>
            <a:off x="0" y="1066800"/>
            <a:ext cx="12192000" cy="5787390"/>
          </a:xfrm>
        </p:spPr>
        <p:txBody>
          <a:bodyPr>
            <a:noAutofit/>
          </a:bodyPr>
          <a:lstStyle/>
          <a:p>
            <a:pPr marL="45720" indent="0">
              <a:buClr>
                <a:srgbClr val="A379BB">
                  <a:lumMod val="75000"/>
                </a:srgbClr>
              </a:buClr>
              <a:buNone/>
              <a:defRPr/>
            </a:pP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28</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Since we are receiving a Kingdom that is unshakable, let us be thankful and please God by worshiping him with holy fear and awe. </a:t>
            </a:r>
          </a:p>
          <a:p>
            <a:pPr marL="45720" indent="0">
              <a:buClr>
                <a:srgbClr val="A379BB">
                  <a:lumMod val="75000"/>
                </a:srgbClr>
              </a:buClr>
              <a:buNone/>
              <a:defRPr/>
            </a:pP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29</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For our God is a devouring fire.</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3006882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514600"/>
            <a:ext cx="12192000" cy="4306330"/>
          </a:xfrm>
        </p:spPr>
        <p:txBody>
          <a:bodyPr>
            <a:noAutofit/>
          </a:bodyPr>
          <a:lstStyle/>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Psalms 37:4-6 (NASB)</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Mark 8:34 (NASB)</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Psalms 1:1-3 (NASB)</a:t>
            </a:r>
          </a:p>
        </p:txBody>
      </p:sp>
      <p:sp>
        <p:nvSpPr>
          <p:cNvPr id="4" name="Title 3"/>
          <p:cNvSpPr>
            <a:spLocks noGrp="1"/>
          </p:cNvSpPr>
          <p:nvPr>
            <p:ph type="title"/>
          </p:nvPr>
        </p:nvSpPr>
        <p:spPr>
          <a:xfrm>
            <a:off x="0" y="0"/>
            <a:ext cx="12192000" cy="2362200"/>
          </a:xfrm>
        </p:spPr>
        <p:txBody>
          <a:bodyPr/>
          <a:lstStyle/>
          <a:p>
            <a:pPr marL="0" indent="0" algn="l">
              <a:buNone/>
            </a:pPr>
            <a:r>
              <a:rPr lang="en-US" sz="62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#2:  Turning Completely Is the Heart of Conversion</a:t>
            </a:r>
          </a:p>
        </p:txBody>
      </p:sp>
    </p:spTree>
    <p:extLst>
      <p:ext uri="{BB962C8B-B14F-4D97-AF65-F5344CB8AC3E}">
        <p14:creationId xmlns:p14="http://schemas.microsoft.com/office/powerpoint/2010/main" val="25922945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Psalms 37:4-6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8739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Delight yourself in the LORD; And He will give you the desires of your heart.</a:t>
            </a:r>
          </a:p>
          <a:p>
            <a:pPr marL="45720" indent="0">
              <a:buNone/>
            </a:pPr>
            <a:r>
              <a:rPr lang="en-US" sz="6000" b="1" baseline="30000" dirty="0"/>
              <a:t>5</a:t>
            </a:r>
            <a:r>
              <a:rPr lang="en-US" sz="6000" dirty="0"/>
              <a:t> Commit your way to the LORD, Trust also in Him, and He will do it.</a:t>
            </a:r>
          </a:p>
        </p:txBody>
      </p:sp>
    </p:spTree>
    <p:extLst>
      <p:ext uri="{BB962C8B-B14F-4D97-AF65-F5344CB8AC3E}">
        <p14:creationId xmlns:p14="http://schemas.microsoft.com/office/powerpoint/2010/main" val="699251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B9252-5097-84A5-05B7-2B3A86DEDA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98348F-5945-C6C9-33A8-FDA9EBD1D08E}"/>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Psalms 37:4-6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947B85E-61DC-13CF-30B3-C15BE6A2187D}"/>
              </a:ext>
            </a:extLst>
          </p:cNvPr>
          <p:cNvSpPr>
            <a:spLocks noGrp="1"/>
          </p:cNvSpPr>
          <p:nvPr>
            <p:ph sz="quarter" idx="13"/>
          </p:nvPr>
        </p:nvSpPr>
        <p:spPr>
          <a:xfrm>
            <a:off x="0" y="1066800"/>
            <a:ext cx="12192000" cy="578739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6</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He will bring out your righteousness as the light, And your judgment as the noonday.</a:t>
            </a:r>
          </a:p>
        </p:txBody>
      </p:sp>
    </p:spTree>
    <p:extLst>
      <p:ext uri="{BB962C8B-B14F-4D97-AF65-F5344CB8AC3E}">
        <p14:creationId xmlns:p14="http://schemas.microsoft.com/office/powerpoint/2010/main" val="15165588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676A0-B91D-1336-ED40-13763565134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FB5D09-351E-BD84-F5D2-5EFC90FE7605}"/>
              </a:ext>
            </a:extLst>
          </p:cNvPr>
          <p:cNvSpPr>
            <a:spLocks noGrp="1"/>
          </p:cNvSpPr>
          <p:nvPr>
            <p:ph sz="quarter" idx="13"/>
          </p:nvPr>
        </p:nvSpPr>
        <p:spPr>
          <a:xfrm>
            <a:off x="0" y="304800"/>
            <a:ext cx="12192000" cy="6553200"/>
          </a:xfrm>
        </p:spPr>
        <p:txBody>
          <a:bodyPr>
            <a:noAutofit/>
          </a:bodyPr>
          <a:lstStyle/>
          <a:p>
            <a:pPr marL="45720" indent="0">
              <a:buNone/>
            </a:pPr>
            <a:endParaRPr lang="en-US" sz="5400" dirty="0">
              <a:solidFill>
                <a:srgbClr val="000000"/>
              </a:solidFill>
              <a:latin typeface="Calibri" panose="020F0502020204030204" pitchFamily="34" charset="0"/>
            </a:endParaRPr>
          </a:p>
          <a:p>
            <a:pPr marL="45720" indent="0">
              <a:buNone/>
            </a:pPr>
            <a:endParaRPr lang="en-US" sz="5400" dirty="0">
              <a:solidFill>
                <a:srgbClr val="000000"/>
              </a:solidFill>
              <a:latin typeface="Calibri" panose="020F0502020204030204" pitchFamily="34" charset="0"/>
            </a:endParaRPr>
          </a:p>
          <a:p>
            <a:pPr marL="45720" indent="0">
              <a:buNone/>
            </a:pPr>
            <a:endParaRPr lang="en-US" sz="5400" dirty="0">
              <a:solidFill>
                <a:srgbClr val="000000"/>
              </a:solidFill>
              <a:latin typeface="Calibri" panose="020F0502020204030204" pitchFamily="34" charset="0"/>
            </a:endParaRPr>
          </a:p>
          <a:p>
            <a:pPr marL="45720" indent="0">
              <a:buNone/>
            </a:pPr>
            <a:endParaRPr lang="en-US" sz="5400" dirty="0">
              <a:solidFill>
                <a:srgbClr val="000000"/>
              </a:solidFill>
              <a:latin typeface="Calibri" panose="020F0502020204030204" pitchFamily="34" charset="0"/>
            </a:endParaRPr>
          </a:p>
        </p:txBody>
      </p:sp>
      <p:graphicFrame>
        <p:nvGraphicFramePr>
          <p:cNvPr id="2" name="Table 1">
            <a:extLst>
              <a:ext uri="{FF2B5EF4-FFF2-40B4-BE49-F238E27FC236}">
                <a16:creationId xmlns:a16="http://schemas.microsoft.com/office/drawing/2014/main" id="{1A1249B7-D569-4730-6164-EB04CE12E7C6}"/>
              </a:ext>
            </a:extLst>
          </p:cNvPr>
          <p:cNvGraphicFramePr>
            <a:graphicFrameLocks noGrp="1"/>
          </p:cNvGraphicFramePr>
          <p:nvPr>
            <p:extLst>
              <p:ext uri="{D42A27DB-BD31-4B8C-83A1-F6EECF244321}">
                <p14:modId xmlns:p14="http://schemas.microsoft.com/office/powerpoint/2010/main" val="3758672696"/>
              </p:ext>
            </p:extLst>
          </p:nvPr>
        </p:nvGraphicFramePr>
        <p:xfrm>
          <a:off x="-1" y="0"/>
          <a:ext cx="12184781" cy="6893950"/>
        </p:xfrm>
        <a:graphic>
          <a:graphicData uri="http://schemas.openxmlformats.org/drawingml/2006/table">
            <a:tbl>
              <a:tblPr bandRow="1">
                <a:tableStyleId>{5C22544A-7EE6-4342-B048-85BDC9FD1C3A}</a:tableStyleId>
              </a:tblPr>
              <a:tblGrid>
                <a:gridCol w="8077201">
                  <a:extLst>
                    <a:ext uri="{9D8B030D-6E8A-4147-A177-3AD203B41FA5}">
                      <a16:colId xmlns:a16="http://schemas.microsoft.com/office/drawing/2014/main" val="502824433"/>
                    </a:ext>
                  </a:extLst>
                </a:gridCol>
                <a:gridCol w="4107580">
                  <a:extLst>
                    <a:ext uri="{9D8B030D-6E8A-4147-A177-3AD203B41FA5}">
                      <a16:colId xmlns:a16="http://schemas.microsoft.com/office/drawing/2014/main" val="899148366"/>
                    </a:ext>
                  </a:extLst>
                </a:gridCol>
              </a:tblGrid>
              <a:tr h="1175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dirty="0"/>
                        <a:t>Preaches the 1</a:t>
                      </a:r>
                      <a:r>
                        <a:rPr lang="en-US" sz="4400" baseline="30000" dirty="0"/>
                        <a:t>st</a:t>
                      </a:r>
                      <a:r>
                        <a:rPr lang="en-US" sz="4400" dirty="0"/>
                        <a:t> Gospel Sermon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t>Acts 2:14</a:t>
                      </a:r>
                    </a:p>
                  </a:txBody>
                  <a:tcPr/>
                </a:tc>
                <a:extLst>
                  <a:ext uri="{0D108BD9-81ED-4DB2-BD59-A6C34878D82A}">
                    <a16:rowId xmlns:a16="http://schemas.microsoft.com/office/drawing/2014/main" val="360337206"/>
                  </a:ext>
                </a:extLst>
              </a:tr>
              <a:tr h="1420576">
                <a:tc>
                  <a:txBody>
                    <a:bodyPr/>
                    <a:lstStyle/>
                    <a:p>
                      <a:r>
                        <a:rPr lang="en-US" sz="4400" dirty="0"/>
                        <a:t>Ministers Boldly in the Temple</a:t>
                      </a:r>
                    </a:p>
                  </a:txBody>
                  <a:tcPr/>
                </a:tc>
                <a:tc>
                  <a:txBody>
                    <a:bodyPr/>
                    <a:lstStyle/>
                    <a:p>
                      <a:pPr algn="ctr"/>
                      <a:r>
                        <a:rPr lang="en-US" sz="4400" dirty="0"/>
                        <a:t>Acts 3:6</a:t>
                      </a:r>
                    </a:p>
                  </a:txBody>
                  <a:tcPr/>
                </a:tc>
                <a:extLst>
                  <a:ext uri="{0D108BD9-81ED-4DB2-BD59-A6C34878D82A}">
                    <a16:rowId xmlns:a16="http://schemas.microsoft.com/office/drawing/2014/main" val="762845171"/>
                  </a:ext>
                </a:extLst>
              </a:tr>
              <a:tr h="1420576">
                <a:tc>
                  <a:txBody>
                    <a:bodyPr/>
                    <a:lstStyle/>
                    <a:p>
                      <a:r>
                        <a:rPr lang="en-US" sz="4400" dirty="0"/>
                        <a:t>Boldly Preaches Jesus as the Only Name that Matters</a:t>
                      </a:r>
                    </a:p>
                  </a:txBody>
                  <a:tcPr/>
                </a:tc>
                <a:tc>
                  <a:txBody>
                    <a:bodyPr/>
                    <a:lstStyle/>
                    <a:p>
                      <a:pPr algn="ctr"/>
                      <a:r>
                        <a:rPr lang="en-US" sz="4400" dirty="0"/>
                        <a:t>Acts 4:12-13</a:t>
                      </a:r>
                    </a:p>
                  </a:txBody>
                  <a:tcPr/>
                </a:tc>
                <a:extLst>
                  <a:ext uri="{0D108BD9-81ED-4DB2-BD59-A6C34878D82A}">
                    <a16:rowId xmlns:a16="http://schemas.microsoft.com/office/drawing/2014/main" val="3479903743"/>
                  </a:ext>
                </a:extLst>
              </a:tr>
              <a:tr h="1420576">
                <a:tc>
                  <a:txBody>
                    <a:bodyPr/>
                    <a:lstStyle/>
                    <a:p>
                      <a:r>
                        <a:rPr lang="en-US" sz="4400" dirty="0"/>
                        <a:t>Prioritizes Obedience to God Over Men</a:t>
                      </a:r>
                    </a:p>
                  </a:txBody>
                  <a:tcPr/>
                </a:tc>
                <a:tc>
                  <a:txBody>
                    <a:bodyPr/>
                    <a:lstStyle/>
                    <a:p>
                      <a:pPr algn="ctr"/>
                      <a:r>
                        <a:rPr lang="en-US" sz="4400" dirty="0"/>
                        <a:t>Acts 5:29</a:t>
                      </a:r>
                    </a:p>
                  </a:txBody>
                  <a:tcPr/>
                </a:tc>
                <a:extLst>
                  <a:ext uri="{0D108BD9-81ED-4DB2-BD59-A6C34878D82A}">
                    <a16:rowId xmlns:a16="http://schemas.microsoft.com/office/drawing/2014/main" val="947194012"/>
                  </a:ext>
                </a:extLst>
              </a:tr>
              <a:tr h="14205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dirty="0"/>
                        <a:t>Teaches Others How to be Converted</a:t>
                      </a:r>
                    </a:p>
                  </a:txBody>
                  <a:tcPr/>
                </a:tc>
                <a:tc>
                  <a:txBody>
                    <a:bodyPr/>
                    <a:lstStyle/>
                    <a:p>
                      <a:pPr algn="ctr"/>
                      <a:r>
                        <a:rPr lang="en-US" sz="4400" dirty="0"/>
                        <a:t>I Peter 5:10</a:t>
                      </a:r>
                    </a:p>
                  </a:txBody>
                  <a:tcPr/>
                </a:tc>
                <a:extLst>
                  <a:ext uri="{0D108BD9-81ED-4DB2-BD59-A6C34878D82A}">
                    <a16:rowId xmlns:a16="http://schemas.microsoft.com/office/drawing/2014/main" val="2362536786"/>
                  </a:ext>
                </a:extLst>
              </a:tr>
            </a:tbl>
          </a:graphicData>
        </a:graphic>
      </p:graphicFrame>
    </p:spTree>
    <p:extLst>
      <p:ext uri="{BB962C8B-B14F-4D97-AF65-F5344CB8AC3E}">
        <p14:creationId xmlns:p14="http://schemas.microsoft.com/office/powerpoint/2010/main" val="21045425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704BE-7FF5-1CFB-FB7D-C2E7B487B9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9B8758-B6E0-4C8E-D0CD-E7E7A705860D}"/>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Mark 8:34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23AA438-CDE7-9CD8-4B45-A0E87AEE7B0D}"/>
              </a:ext>
            </a:extLst>
          </p:cNvPr>
          <p:cNvSpPr>
            <a:spLocks noGrp="1"/>
          </p:cNvSpPr>
          <p:nvPr>
            <p:ph sz="quarter" idx="13"/>
          </p:nvPr>
        </p:nvSpPr>
        <p:spPr>
          <a:xfrm>
            <a:off x="0" y="990600"/>
            <a:ext cx="12192000" cy="5863590"/>
          </a:xfrm>
        </p:spPr>
        <p:txBody>
          <a:bodyPr>
            <a:noAutofit/>
          </a:bodyPr>
          <a:lstStyle/>
          <a:p>
            <a:pPr marL="45720" indent="0">
              <a:buClr>
                <a:srgbClr val="A379BB">
                  <a:lumMod val="75000"/>
                </a:srgbClr>
              </a:buClr>
              <a:buNone/>
              <a:defRPr/>
            </a:pPr>
            <a:r>
              <a:rPr lang="en-US" sz="6400" dirty="0">
                <a:solidFill>
                  <a:prstClr val="black">
                    <a:lumMod val="75000"/>
                    <a:lumOff val="25000"/>
                  </a:prstClr>
                </a:solidFill>
                <a:latin typeface="Trebuchet MS"/>
              </a:rPr>
              <a:t>And He summoned the crowd together with His disciples, and said to them, "If anyone wants to come after Me, he must deny himself, take up his cross, and follow Me.</a:t>
            </a:r>
          </a:p>
        </p:txBody>
      </p:sp>
    </p:spTree>
    <p:extLst>
      <p:ext uri="{BB962C8B-B14F-4D97-AF65-F5344CB8AC3E}">
        <p14:creationId xmlns:p14="http://schemas.microsoft.com/office/powerpoint/2010/main" val="2569215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Psalms 1:1-3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838200"/>
            <a:ext cx="12192000" cy="6019800"/>
          </a:xfrm>
        </p:spPr>
        <p:txBody>
          <a:bodyPr>
            <a:noAutofit/>
          </a:bodyPr>
          <a:lstStyle/>
          <a:p>
            <a:pPr marL="45720" indent="0">
              <a:buNone/>
            </a:pPr>
            <a:r>
              <a:rPr lang="en-US" sz="5400" b="1" baseline="30000" dirty="0"/>
              <a:t>1</a:t>
            </a:r>
            <a:r>
              <a:rPr lang="en-US" sz="5400" dirty="0"/>
              <a:t> Blessed is the person who does not walk in the counsel of the wicked,</a:t>
            </a:r>
            <a:br>
              <a:rPr lang="en-US" sz="5400" dirty="0"/>
            </a:br>
            <a:r>
              <a:rPr lang="en-US" sz="5400" dirty="0"/>
              <a:t>Nor stand in the path of sinners, Nor sit in the seat of scoffers!</a:t>
            </a:r>
          </a:p>
          <a:p>
            <a:pPr marL="45720" indent="0">
              <a:buNone/>
            </a:pPr>
            <a:r>
              <a:rPr lang="en-US" sz="5400" b="1" baseline="30000" dirty="0"/>
              <a:t>2</a:t>
            </a:r>
            <a:r>
              <a:rPr lang="en-US" sz="5400" dirty="0"/>
              <a:t> But his delight is in the Law of the LORD, And on His Law he meditates day and night.</a:t>
            </a:r>
          </a:p>
        </p:txBody>
      </p:sp>
    </p:spTree>
    <p:extLst>
      <p:ext uri="{BB962C8B-B14F-4D97-AF65-F5344CB8AC3E}">
        <p14:creationId xmlns:p14="http://schemas.microsoft.com/office/powerpoint/2010/main" val="15208040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Luke‬ ‭22‬:‭32‬ ‭(KJV) ‬‬</a:t>
            </a: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None/>
            </a:pPr>
            <a:r>
              <a:rPr lang="en-US" sz="7700" dirty="0"/>
              <a:t>But I have prayed for thee, that thy faith fail not: and when thou art converted, strengthen thy brethren.</a:t>
            </a:r>
          </a:p>
        </p:txBody>
      </p:sp>
    </p:spTree>
    <p:extLst>
      <p:ext uri="{BB962C8B-B14F-4D97-AF65-F5344CB8AC3E}">
        <p14:creationId xmlns:p14="http://schemas.microsoft.com/office/powerpoint/2010/main" val="42961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Psalms 1:1-3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He will be like a tree planted by streams of water, Which yields its fruit in its season, And its leaf does not wither; And in whatever he does, he prospers.</a:t>
            </a:r>
          </a:p>
        </p:txBody>
      </p:sp>
    </p:spTree>
    <p:extLst>
      <p:ext uri="{BB962C8B-B14F-4D97-AF65-F5344CB8AC3E}">
        <p14:creationId xmlns:p14="http://schemas.microsoft.com/office/powerpoint/2010/main" val="542479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971800"/>
            <a:ext cx="12192000" cy="3849130"/>
          </a:xfrm>
        </p:spPr>
        <p:txBody>
          <a:bodyPr>
            <a:noAutofit/>
          </a:bodyPr>
          <a:lstStyle/>
          <a:p>
            <a:pPr>
              <a:lnSpc>
                <a:spcPct val="80000"/>
              </a:lnSpc>
              <a:buClr>
                <a:srgbClr val="C00000"/>
              </a:buClr>
              <a:buFont typeface="Wingdings" pitchFamily="2" charset="2"/>
              <a:buChar char="Ø"/>
            </a:pPr>
            <a:r>
              <a:rPr lang="en-US" sz="6000" b="1" i="1" dirty="0">
                <a:effectLst>
                  <a:outerShdw blurRad="38100" dist="38100" dir="2700000" algn="tl">
                    <a:srgbClr val="000000">
                      <a:alpha val="43137"/>
                    </a:srgbClr>
                  </a:outerShdw>
                </a:effectLst>
              </a:rPr>
              <a:t>Romans 15:1-3 (NASB)</a:t>
            </a:r>
          </a:p>
          <a:p>
            <a:pPr>
              <a:lnSpc>
                <a:spcPct val="80000"/>
              </a:lnSpc>
              <a:buClr>
                <a:srgbClr val="C00000"/>
              </a:buClr>
              <a:buFont typeface="Wingdings" pitchFamily="2" charset="2"/>
              <a:buChar char="Ø"/>
            </a:pPr>
            <a:r>
              <a:rPr lang="en-US" sz="6000" b="1" i="1" dirty="0">
                <a:effectLst>
                  <a:outerShdw blurRad="38100" dist="38100" dir="2700000" algn="tl">
                    <a:srgbClr val="000000">
                      <a:alpha val="43137"/>
                    </a:srgbClr>
                  </a:outerShdw>
                </a:effectLst>
              </a:rPr>
              <a:t>I Thessalonians 5:14-24 (NASB)</a:t>
            </a:r>
          </a:p>
        </p:txBody>
      </p:sp>
      <p:sp>
        <p:nvSpPr>
          <p:cNvPr id="4" name="Title 3"/>
          <p:cNvSpPr>
            <a:spLocks noGrp="1"/>
          </p:cNvSpPr>
          <p:nvPr>
            <p:ph type="title"/>
          </p:nvPr>
        </p:nvSpPr>
        <p:spPr>
          <a:xfrm>
            <a:off x="0" y="0"/>
            <a:ext cx="12192000" cy="25908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#3:  Transforming Others Is the Evidence of Conversion</a:t>
            </a:r>
          </a:p>
        </p:txBody>
      </p:sp>
    </p:spTree>
    <p:extLst>
      <p:ext uri="{BB962C8B-B14F-4D97-AF65-F5344CB8AC3E}">
        <p14:creationId xmlns:p14="http://schemas.microsoft.com/office/powerpoint/2010/main" val="30895815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15:1-3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1190"/>
          </a:xfrm>
        </p:spPr>
        <p:txBody>
          <a:bodyPr>
            <a:noAutofit/>
          </a:bodyPr>
          <a:lstStyle/>
          <a:p>
            <a:pPr marL="45720" indent="0">
              <a:buNone/>
            </a:pPr>
            <a:r>
              <a:rPr lang="en-US" sz="6000" b="1" baseline="30000" dirty="0"/>
              <a:t>1</a:t>
            </a:r>
            <a:r>
              <a:rPr lang="en-US" sz="6000" dirty="0"/>
              <a:t> Now we who are strong ought to bear the weaknesses of those without strength, and not </a:t>
            </a:r>
            <a:r>
              <a:rPr kumimoji="0" lang="en-US" sz="60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just</a:t>
            </a:r>
            <a:r>
              <a:rPr lang="en-US" sz="6000" dirty="0"/>
              <a:t> please ourselves. </a:t>
            </a:r>
            <a:r>
              <a:rPr lang="en-US" sz="6000" b="1" baseline="30000" dirty="0"/>
              <a:t>2</a:t>
            </a:r>
            <a:r>
              <a:rPr lang="en-US" sz="6000" dirty="0"/>
              <a:t> Each of us is to please his neighbor for his good, to </a:t>
            </a:r>
            <a:r>
              <a:rPr lang="en-US" sz="6000" i="1" dirty="0"/>
              <a:t>his</a:t>
            </a:r>
            <a:r>
              <a:rPr lang="en-US" sz="6000" dirty="0"/>
              <a:t> edification. </a:t>
            </a:r>
          </a:p>
        </p:txBody>
      </p:sp>
    </p:spTree>
    <p:extLst>
      <p:ext uri="{BB962C8B-B14F-4D97-AF65-F5344CB8AC3E}">
        <p14:creationId xmlns:p14="http://schemas.microsoft.com/office/powerpoint/2010/main" val="10800918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15:1-3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For even Christ did not please Himself, but as it is written: "THE TAUNTS OF THOSE WHO TAUNT YOU HAVE FALLEN ON ME."</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2695284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6300" i="1" dirty="0">
                <a:solidFill>
                  <a:srgbClr val="A31D6A"/>
                </a:solidFill>
                <a:effectLst>
                  <a:outerShdw blurRad="38100" dist="38100" dir="2700000" algn="tl">
                    <a:srgbClr val="000000">
                      <a:alpha val="43137"/>
                    </a:srgbClr>
                  </a:outerShdw>
                </a:effectLst>
                <a:latin typeface="Trebuchet MS"/>
              </a:rPr>
              <a:t>I Thessalonians 5:14-24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None/>
            </a:pPr>
            <a:r>
              <a:rPr lang="en-US" sz="6600" b="1" baseline="30000" dirty="0"/>
              <a:t>14</a:t>
            </a:r>
            <a:r>
              <a:rPr lang="en-US" sz="6600" dirty="0"/>
              <a:t> We urge you, brothers </a:t>
            </a:r>
            <a:r>
              <a:rPr lang="en-US" sz="6600" i="1" dirty="0"/>
              <a:t>and </a:t>
            </a:r>
            <a:r>
              <a:rPr kumimoji="0" lang="en-US" sz="66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sisters,</a:t>
            </a:r>
            <a:r>
              <a:rPr lang="en-US" sz="6600" i="1" dirty="0"/>
              <a:t> </a:t>
            </a:r>
            <a:r>
              <a:rPr lang="en-US" sz="6600" dirty="0"/>
              <a:t>admonish the unruly, encourage the fainthearted, help the weak, be patient with everyone. </a:t>
            </a:r>
          </a:p>
        </p:txBody>
      </p:sp>
    </p:spTree>
    <p:extLst>
      <p:ext uri="{BB962C8B-B14F-4D97-AF65-F5344CB8AC3E}">
        <p14:creationId xmlns:p14="http://schemas.microsoft.com/office/powerpoint/2010/main" val="11690209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986790"/>
          </a:xfrm>
        </p:spPr>
        <p:txBody>
          <a:bodyPr>
            <a:noAutofit/>
          </a:bodyPr>
          <a:lstStyle/>
          <a:p>
            <a:pPr marL="0" indent="0" algn="ctr">
              <a:buNone/>
            </a:pPr>
            <a:r>
              <a:rPr kumimoji="0" lang="en-US" sz="63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I Thessalonians 5:14-24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3590"/>
          </a:xfrm>
        </p:spPr>
        <p:txBody>
          <a:bodyPr>
            <a:noAutofit/>
          </a:bodyPr>
          <a:lstStyle/>
          <a:p>
            <a:pPr marL="45720" indent="0">
              <a:buClr>
                <a:srgbClr val="A379BB">
                  <a:lumMod val="75000"/>
                </a:srgbClr>
              </a:buClr>
              <a:buNone/>
              <a:defRPr/>
            </a:pPr>
            <a:r>
              <a:rPr lang="en-US" sz="6600" b="1" baseline="30000" dirty="0"/>
              <a:t>15</a:t>
            </a:r>
            <a:r>
              <a:rPr lang="en-US" sz="6600" dirty="0"/>
              <a:t> See that no one repays another with evil for evil, </a:t>
            </a:r>
            <a:r>
              <a:rPr kumimoji="0" lang="en-US" sz="66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but always seek what is good for one another and for all people.    </a:t>
            </a:r>
            <a:endParaRPr lang="en-US" sz="6600" dirty="0">
              <a:solidFill>
                <a:prstClr val="black">
                  <a:lumMod val="75000"/>
                  <a:lumOff val="25000"/>
                </a:prstClr>
              </a:solidFill>
              <a:latin typeface="Trebuchet MS"/>
            </a:endParaRPr>
          </a:p>
        </p:txBody>
      </p:sp>
    </p:spTree>
    <p:extLst>
      <p:ext uri="{BB962C8B-B14F-4D97-AF65-F5344CB8AC3E}">
        <p14:creationId xmlns:p14="http://schemas.microsoft.com/office/powerpoint/2010/main" val="2826508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D7B0A-18BD-E4BB-DC70-9009B58E45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FF0BAF-9E99-8C10-4AB3-650D452B85C4}"/>
              </a:ext>
            </a:extLst>
          </p:cNvPr>
          <p:cNvSpPr>
            <a:spLocks noGrp="1"/>
          </p:cNvSpPr>
          <p:nvPr>
            <p:ph type="title"/>
          </p:nvPr>
        </p:nvSpPr>
        <p:spPr>
          <a:xfrm>
            <a:off x="0" y="3810"/>
            <a:ext cx="12192000" cy="986790"/>
          </a:xfrm>
        </p:spPr>
        <p:txBody>
          <a:bodyPr>
            <a:noAutofit/>
          </a:bodyPr>
          <a:lstStyle/>
          <a:p>
            <a:pPr marL="0" indent="0" algn="ctr">
              <a:buNone/>
            </a:pPr>
            <a:r>
              <a:rPr kumimoji="0" lang="en-US" sz="63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I Thessalonians 5:14-24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4572043-A157-808E-9B79-AC6E022BB1B5}"/>
              </a:ext>
            </a:extLst>
          </p:cNvPr>
          <p:cNvSpPr>
            <a:spLocks noGrp="1"/>
          </p:cNvSpPr>
          <p:nvPr>
            <p:ph sz="quarter" idx="13"/>
          </p:nvPr>
        </p:nvSpPr>
        <p:spPr>
          <a:xfrm>
            <a:off x="0" y="762000"/>
            <a:ext cx="12192000" cy="6092190"/>
          </a:xfrm>
        </p:spPr>
        <p:txBody>
          <a:bodyPr>
            <a:noAutofit/>
          </a:bodyPr>
          <a:lstStyle/>
          <a:p>
            <a:pPr marL="45720" indent="0">
              <a:buClr>
                <a:srgbClr val="A379BB">
                  <a:lumMod val="75000"/>
                </a:srgbClr>
              </a:buClr>
              <a:buNone/>
              <a:defRPr/>
            </a:pPr>
            <a:r>
              <a:rPr lang="en-US" sz="6600" b="1" baseline="30000" dirty="0">
                <a:solidFill>
                  <a:prstClr val="black">
                    <a:lumMod val="75000"/>
                    <a:lumOff val="25000"/>
                  </a:prstClr>
                </a:solidFill>
              </a:rPr>
              <a:t>16</a:t>
            </a:r>
            <a:r>
              <a:rPr lang="en-US" sz="6600" dirty="0">
                <a:solidFill>
                  <a:prstClr val="black">
                    <a:lumMod val="75000"/>
                    <a:lumOff val="25000"/>
                  </a:prstClr>
                </a:solidFill>
              </a:rPr>
              <a:t> Rejoice always, </a:t>
            </a:r>
            <a:r>
              <a:rPr lang="en-US" sz="6600" b="1" baseline="30000" dirty="0">
                <a:solidFill>
                  <a:prstClr val="black">
                    <a:lumMod val="75000"/>
                    <a:lumOff val="25000"/>
                  </a:prstClr>
                </a:solidFill>
              </a:rPr>
              <a:t>17</a:t>
            </a:r>
            <a:r>
              <a:rPr lang="en-US" sz="6600" dirty="0">
                <a:solidFill>
                  <a:prstClr val="black">
                    <a:lumMod val="75000"/>
                    <a:lumOff val="25000"/>
                  </a:prstClr>
                </a:solidFill>
              </a:rPr>
              <a:t> pray without ceasing, </a:t>
            </a:r>
            <a:r>
              <a:rPr lang="en-US" sz="6600" b="1" baseline="30000" dirty="0">
                <a:solidFill>
                  <a:prstClr val="black">
                    <a:lumMod val="75000"/>
                    <a:lumOff val="25000"/>
                  </a:prstClr>
                </a:solidFill>
              </a:rPr>
              <a:t>18</a:t>
            </a:r>
            <a:r>
              <a:rPr lang="en-US" sz="6600" dirty="0">
                <a:solidFill>
                  <a:prstClr val="black">
                    <a:lumMod val="75000"/>
                    <a:lumOff val="25000"/>
                  </a:prstClr>
                </a:solidFill>
              </a:rPr>
              <a:t> in everything give thanks; for this is the will of God for you in Christ Jesus. </a:t>
            </a:r>
            <a:endParaRPr lang="en-US" sz="6600" dirty="0">
              <a:solidFill>
                <a:prstClr val="black">
                  <a:lumMod val="75000"/>
                  <a:lumOff val="25000"/>
                </a:prstClr>
              </a:solidFill>
              <a:latin typeface="Trebuchet MS"/>
            </a:endParaRPr>
          </a:p>
        </p:txBody>
      </p:sp>
    </p:spTree>
    <p:extLst>
      <p:ext uri="{BB962C8B-B14F-4D97-AF65-F5344CB8AC3E}">
        <p14:creationId xmlns:p14="http://schemas.microsoft.com/office/powerpoint/2010/main" val="4104748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8F8BC-9D74-DF2A-F4A4-CADE701EB8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30C890-ADB0-2F3C-FA36-C7A728294CA5}"/>
              </a:ext>
            </a:extLst>
          </p:cNvPr>
          <p:cNvSpPr>
            <a:spLocks noGrp="1"/>
          </p:cNvSpPr>
          <p:nvPr>
            <p:ph type="title"/>
          </p:nvPr>
        </p:nvSpPr>
        <p:spPr>
          <a:xfrm>
            <a:off x="0" y="3810"/>
            <a:ext cx="12192000" cy="986790"/>
          </a:xfrm>
        </p:spPr>
        <p:txBody>
          <a:bodyPr>
            <a:noAutofit/>
          </a:bodyPr>
          <a:lstStyle/>
          <a:p>
            <a:pPr marL="0" indent="0" algn="ctr">
              <a:buNone/>
            </a:pPr>
            <a:r>
              <a:rPr kumimoji="0" lang="en-US" sz="63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I Thessalonians 5:14-24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6CF4864-F8EB-97D7-63DD-6151FD2E255B}"/>
              </a:ext>
            </a:extLst>
          </p:cNvPr>
          <p:cNvSpPr>
            <a:spLocks noGrp="1"/>
          </p:cNvSpPr>
          <p:nvPr>
            <p:ph sz="quarter" idx="13"/>
          </p:nvPr>
        </p:nvSpPr>
        <p:spPr>
          <a:xfrm>
            <a:off x="0" y="762000"/>
            <a:ext cx="12192000" cy="6092190"/>
          </a:xfrm>
        </p:spPr>
        <p:txBody>
          <a:bodyPr>
            <a:noAutofit/>
          </a:bodyPr>
          <a:lstStyle/>
          <a:p>
            <a:pPr marL="45720" indent="0">
              <a:buClr>
                <a:srgbClr val="A379BB">
                  <a:lumMod val="75000"/>
                </a:srgbClr>
              </a:buClr>
              <a:buNone/>
              <a:defRPr/>
            </a:pPr>
            <a:r>
              <a:rPr lang="en-US" sz="6600" b="1" baseline="30000" dirty="0">
                <a:solidFill>
                  <a:prstClr val="black">
                    <a:lumMod val="75000"/>
                    <a:lumOff val="25000"/>
                  </a:prstClr>
                </a:solidFill>
              </a:rPr>
              <a:t>19</a:t>
            </a:r>
            <a:r>
              <a:rPr lang="en-US" sz="6600" dirty="0">
                <a:solidFill>
                  <a:prstClr val="black">
                    <a:lumMod val="75000"/>
                    <a:lumOff val="25000"/>
                  </a:prstClr>
                </a:solidFill>
              </a:rPr>
              <a:t> Do not quench the Spirit, </a:t>
            </a:r>
            <a:r>
              <a:rPr lang="en-US" sz="6600" b="1" baseline="30000" dirty="0">
                <a:solidFill>
                  <a:prstClr val="black">
                    <a:lumMod val="75000"/>
                    <a:lumOff val="25000"/>
                  </a:prstClr>
                </a:solidFill>
              </a:rPr>
              <a:t>20</a:t>
            </a:r>
            <a:r>
              <a:rPr lang="en-US" sz="6600" dirty="0">
                <a:solidFill>
                  <a:prstClr val="black">
                    <a:lumMod val="75000"/>
                    <a:lumOff val="25000"/>
                  </a:prstClr>
                </a:solidFill>
              </a:rPr>
              <a:t> do not utterly reject prophecies, </a:t>
            </a:r>
            <a:r>
              <a:rPr lang="en-US" sz="6600" b="1" baseline="30000" dirty="0">
                <a:solidFill>
                  <a:prstClr val="black">
                    <a:lumMod val="75000"/>
                    <a:lumOff val="25000"/>
                  </a:prstClr>
                </a:solidFill>
              </a:rPr>
              <a:t>21</a:t>
            </a:r>
            <a:r>
              <a:rPr lang="en-US" sz="6600" dirty="0">
                <a:solidFill>
                  <a:prstClr val="black">
                    <a:lumMod val="75000"/>
                    <a:lumOff val="25000"/>
                  </a:prstClr>
                </a:solidFill>
              </a:rPr>
              <a:t> but examine everything; hold firmly to that which is good, </a:t>
            </a:r>
            <a:r>
              <a:rPr lang="en-US" sz="6600" b="1" baseline="30000" dirty="0">
                <a:solidFill>
                  <a:prstClr val="black">
                    <a:lumMod val="75000"/>
                    <a:lumOff val="25000"/>
                  </a:prstClr>
                </a:solidFill>
              </a:rPr>
              <a:t>22</a:t>
            </a:r>
            <a:r>
              <a:rPr lang="en-US" sz="6600" dirty="0">
                <a:solidFill>
                  <a:prstClr val="black">
                    <a:lumMod val="75000"/>
                    <a:lumOff val="25000"/>
                  </a:prstClr>
                </a:solidFill>
              </a:rPr>
              <a:t> abstain from every form of evil. </a:t>
            </a:r>
            <a:endParaRPr lang="en-US" sz="6600" dirty="0">
              <a:solidFill>
                <a:prstClr val="black">
                  <a:lumMod val="75000"/>
                  <a:lumOff val="25000"/>
                </a:prstClr>
              </a:solidFill>
              <a:latin typeface="Trebuchet MS"/>
            </a:endParaRPr>
          </a:p>
        </p:txBody>
      </p:sp>
    </p:spTree>
    <p:extLst>
      <p:ext uri="{BB962C8B-B14F-4D97-AF65-F5344CB8AC3E}">
        <p14:creationId xmlns:p14="http://schemas.microsoft.com/office/powerpoint/2010/main" val="1113704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B69F9-E5C7-F7AC-8FCC-E044E14104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EC1A42-493C-4EA7-5DBE-C61B62F5F7A0}"/>
              </a:ext>
            </a:extLst>
          </p:cNvPr>
          <p:cNvSpPr>
            <a:spLocks noGrp="1"/>
          </p:cNvSpPr>
          <p:nvPr>
            <p:ph type="title"/>
          </p:nvPr>
        </p:nvSpPr>
        <p:spPr>
          <a:xfrm>
            <a:off x="0" y="3810"/>
            <a:ext cx="12192000" cy="986790"/>
          </a:xfrm>
        </p:spPr>
        <p:txBody>
          <a:bodyPr>
            <a:noAutofit/>
          </a:bodyPr>
          <a:lstStyle/>
          <a:p>
            <a:pPr marL="0" indent="0" algn="ctr">
              <a:buNone/>
            </a:pPr>
            <a:r>
              <a:rPr kumimoji="0" lang="en-US" sz="63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I Thessalonians 5:14-24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7AE6CBC-8F71-4DCA-5534-7A191D8971C8}"/>
              </a:ext>
            </a:extLst>
          </p:cNvPr>
          <p:cNvSpPr>
            <a:spLocks noGrp="1"/>
          </p:cNvSpPr>
          <p:nvPr>
            <p:ph sz="quarter" idx="13"/>
          </p:nvPr>
        </p:nvSpPr>
        <p:spPr>
          <a:xfrm>
            <a:off x="0" y="838200"/>
            <a:ext cx="12192000" cy="6015990"/>
          </a:xfrm>
        </p:spPr>
        <p:txBody>
          <a:bodyPr>
            <a:noAutofit/>
          </a:bodyPr>
          <a:lstStyle/>
          <a:p>
            <a:pPr marL="45720" indent="0">
              <a:buClr>
                <a:srgbClr val="A379BB">
                  <a:lumMod val="75000"/>
                </a:srgbClr>
              </a:buClr>
              <a:buNone/>
              <a:defRPr/>
            </a:pPr>
            <a:r>
              <a:rPr lang="en-US" sz="6600" b="1" baseline="30000" dirty="0">
                <a:solidFill>
                  <a:prstClr val="black">
                    <a:lumMod val="75000"/>
                    <a:lumOff val="25000"/>
                  </a:prstClr>
                </a:solidFill>
              </a:rPr>
              <a:t>23</a:t>
            </a:r>
            <a:r>
              <a:rPr lang="en-US" sz="6600" dirty="0">
                <a:solidFill>
                  <a:prstClr val="black">
                    <a:lumMod val="75000"/>
                    <a:lumOff val="25000"/>
                  </a:prstClr>
                </a:solidFill>
              </a:rPr>
              <a:t> Now may the God of peace Himself sanctify you entirely; and may your spirit and soul and body be kept complete, without blame at the coming of our Lord Jesus Christ. </a:t>
            </a:r>
            <a:endParaRPr lang="en-US" sz="6600" dirty="0">
              <a:solidFill>
                <a:prstClr val="black">
                  <a:lumMod val="75000"/>
                  <a:lumOff val="25000"/>
                </a:prstClr>
              </a:solidFill>
              <a:latin typeface="Trebuchet MS"/>
            </a:endParaRPr>
          </a:p>
        </p:txBody>
      </p:sp>
    </p:spTree>
    <p:extLst>
      <p:ext uri="{BB962C8B-B14F-4D97-AF65-F5344CB8AC3E}">
        <p14:creationId xmlns:p14="http://schemas.microsoft.com/office/powerpoint/2010/main" val="166129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876FD-9E1C-C268-EC24-663B7B58F4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194845-5496-553F-095F-FC4DDBFB5D90}"/>
              </a:ext>
            </a:extLst>
          </p:cNvPr>
          <p:cNvSpPr>
            <a:spLocks noGrp="1"/>
          </p:cNvSpPr>
          <p:nvPr>
            <p:ph type="title"/>
          </p:nvPr>
        </p:nvSpPr>
        <p:spPr>
          <a:xfrm>
            <a:off x="0" y="3810"/>
            <a:ext cx="12192000" cy="986790"/>
          </a:xfrm>
        </p:spPr>
        <p:txBody>
          <a:bodyPr>
            <a:noAutofit/>
          </a:bodyPr>
          <a:lstStyle/>
          <a:p>
            <a:pPr marL="0" indent="0" algn="ctr">
              <a:buNone/>
            </a:pPr>
            <a:r>
              <a:rPr kumimoji="0" lang="en-US" sz="63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I Thessalonians 5:14-24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7F58F38-A11E-E19E-4AD2-A55ECE8BAD64}"/>
              </a:ext>
            </a:extLst>
          </p:cNvPr>
          <p:cNvSpPr>
            <a:spLocks noGrp="1"/>
          </p:cNvSpPr>
          <p:nvPr>
            <p:ph sz="quarter" idx="13"/>
          </p:nvPr>
        </p:nvSpPr>
        <p:spPr>
          <a:xfrm>
            <a:off x="0" y="990600"/>
            <a:ext cx="12192000" cy="5863590"/>
          </a:xfrm>
        </p:spPr>
        <p:txBody>
          <a:bodyPr>
            <a:noAutofit/>
          </a:bodyPr>
          <a:lstStyle/>
          <a:p>
            <a:pPr marL="45720" indent="0">
              <a:buClr>
                <a:srgbClr val="A379BB">
                  <a:lumMod val="75000"/>
                </a:srgbClr>
              </a:buClr>
              <a:buNone/>
              <a:defRPr/>
            </a:pPr>
            <a:r>
              <a:rPr kumimoji="0" lang="en-US" sz="66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24</a:t>
            </a:r>
            <a:r>
              <a:rPr kumimoji="0" lang="en-US" sz="66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Faithful is He who calls you, and He also will do it.</a:t>
            </a:r>
            <a:endParaRPr lang="en-US" sz="6600" dirty="0">
              <a:solidFill>
                <a:prstClr val="black">
                  <a:lumMod val="75000"/>
                  <a:lumOff val="25000"/>
                </a:prstClr>
              </a:solidFill>
              <a:latin typeface="Trebuchet MS"/>
            </a:endParaRPr>
          </a:p>
        </p:txBody>
      </p:sp>
    </p:spTree>
    <p:extLst>
      <p:ext uri="{BB962C8B-B14F-4D97-AF65-F5344CB8AC3E}">
        <p14:creationId xmlns:p14="http://schemas.microsoft.com/office/powerpoint/2010/main" val="3697001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BACE7-9132-CE66-1385-A81846DCB9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EADCE3-7AA8-746E-0053-769880008EFF}"/>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Luke‬ ‭22‬:‭31‬-‭34‬ ‭(NASB)‬‬ ‬‬‬</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6E5107B-8A5A-5690-D416-03697DB2A53D}"/>
              </a:ext>
            </a:extLst>
          </p:cNvPr>
          <p:cNvSpPr>
            <a:spLocks noGrp="1"/>
          </p:cNvSpPr>
          <p:nvPr>
            <p:ph sz="quarter" idx="13"/>
          </p:nvPr>
        </p:nvSpPr>
        <p:spPr>
          <a:xfrm>
            <a:off x="0" y="1143000"/>
            <a:ext cx="12268200" cy="5711190"/>
          </a:xfrm>
        </p:spPr>
        <p:txBody>
          <a:bodyPr>
            <a:noAutofit/>
          </a:bodyPr>
          <a:lstStyle/>
          <a:p>
            <a:pPr marL="45720" indent="0">
              <a:buNone/>
            </a:pPr>
            <a:r>
              <a:rPr lang="en-US" sz="5400" b="1" baseline="30000" dirty="0"/>
              <a:t>31</a:t>
            </a:r>
            <a:r>
              <a:rPr lang="en-US" sz="5400" dirty="0"/>
              <a:t> "Simon, Simon, behold, Satan has demanded to sift you </a:t>
            </a:r>
            <a:r>
              <a:rPr lang="en-US" sz="5400" i="1" dirty="0"/>
              <a:t>men</a:t>
            </a:r>
            <a:r>
              <a:rPr lang="en-US" sz="5400" dirty="0"/>
              <a:t> like wheat; </a:t>
            </a:r>
            <a:r>
              <a:rPr lang="en-US" sz="5400" b="1" baseline="30000" dirty="0"/>
              <a:t>32</a:t>
            </a:r>
            <a:r>
              <a:rPr lang="en-US" sz="5400" dirty="0"/>
              <a:t> but I have prayed for you, that your faith will not fail; and you, when you have turned back, strengthen your brothers."</a:t>
            </a:r>
          </a:p>
        </p:txBody>
      </p:sp>
    </p:spTree>
    <p:extLst>
      <p:ext uri="{BB962C8B-B14F-4D97-AF65-F5344CB8AC3E}">
        <p14:creationId xmlns:p14="http://schemas.microsoft.com/office/powerpoint/2010/main" val="6476290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26393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299683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1544492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2421991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1368784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8F6DB-8CA6-3D20-2908-3812CD2354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8B39BF-7D90-94E5-8CA9-A6000C722C92}"/>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Luke‬ ‭22‬:‭31‬-‭34‬ ‭(NASB)‬‬ ‬‬‬‬</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520F3F1-5BF1-F163-0584-75B4382DC11F}"/>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33</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But he said to Him, "Lord, I am ready to go with You both to prison and to death!"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34</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But He said, "I tell you, Peter, the rooster will not crow today until you have denied three times that you know Me."</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1963316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lgn="ctr">
              <a:buNone/>
            </a:pPr>
            <a:r>
              <a:rPr lang="en-US" sz="5400" b="1" u="sng"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rPr>
              <a:t>Vines NT Dictionary</a:t>
            </a:r>
          </a:p>
          <a:p>
            <a:pPr marL="45720" indent="0">
              <a:buNone/>
            </a:pPr>
            <a:r>
              <a:rPr lang="en-US" sz="5400" b="1" dirty="0" err="1">
                <a:solidFill>
                  <a:srgbClr val="A31D6A"/>
                </a:solidFill>
                <a:effectLst>
                  <a:outerShdw blurRad="38100" dist="38100" dir="2700000" algn="tl">
                    <a:srgbClr val="000000">
                      <a:alpha val="43137"/>
                    </a:srgbClr>
                  </a:outerShdw>
                </a:effectLst>
                <a:latin typeface="Calibri" panose="020F0502020204030204" pitchFamily="34" charset="0"/>
              </a:rPr>
              <a:t>Epistrepho</a:t>
            </a:r>
            <a:r>
              <a:rPr lang="en-US" sz="5400" b="1" dirty="0">
                <a:solidFill>
                  <a:srgbClr val="A31D6A"/>
                </a:solidFill>
                <a:effectLst>
                  <a:outerShdw blurRad="38100" dist="38100" dir="2700000" algn="tl">
                    <a:srgbClr val="000000">
                      <a:alpha val="43137"/>
                    </a:srgbClr>
                  </a:outerShdw>
                </a:effectLst>
                <a:latin typeface="Calibri" panose="020F0502020204030204" pitchFamily="34" charset="0"/>
              </a:rPr>
              <a:t> (ep-ee-</a:t>
            </a:r>
            <a:r>
              <a:rPr lang="en-US" sz="5400" b="1" dirty="0" err="1">
                <a:solidFill>
                  <a:srgbClr val="A31D6A"/>
                </a:solidFill>
                <a:effectLst>
                  <a:outerShdw blurRad="38100" dist="38100" dir="2700000" algn="tl">
                    <a:srgbClr val="000000">
                      <a:alpha val="43137"/>
                    </a:srgbClr>
                  </a:outerShdw>
                </a:effectLst>
                <a:latin typeface="Calibri" panose="020F0502020204030204" pitchFamily="34" charset="0"/>
              </a:rPr>
              <a:t>stref</a:t>
            </a:r>
            <a:r>
              <a:rPr lang="en-US" sz="5400" b="1" dirty="0">
                <a:solidFill>
                  <a:srgbClr val="A31D6A"/>
                </a:solidFill>
                <a:effectLst>
                  <a:outerShdw blurRad="38100" dist="38100" dir="2700000" algn="tl">
                    <a:srgbClr val="000000">
                      <a:alpha val="43137"/>
                    </a:srgbClr>
                  </a:outerShdw>
                </a:effectLst>
                <a:latin typeface="Calibri" panose="020F0502020204030204" pitchFamily="34" charset="0"/>
              </a:rPr>
              <a:t>’-o)</a:t>
            </a:r>
          </a:p>
          <a:p>
            <a:pPr marL="45720" indent="0">
              <a:buNone/>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"to turn about, turn towards" </a:t>
            </a:r>
          </a:p>
          <a:p>
            <a:pPr marL="45720" indent="0">
              <a:buNone/>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It is a verb directed at a specific object (</a:t>
            </a:r>
            <a:r>
              <a:rPr lang="en-US" sz="5400" dirty="0">
                <a:solidFill>
                  <a:srgbClr val="000000"/>
                </a:solidFill>
                <a:effectLst>
                  <a:outerShdw blurRad="38100" dist="38100" dir="2700000" algn="tl">
                    <a:srgbClr val="000000">
                      <a:alpha val="43137"/>
                    </a:srgbClr>
                  </a:outerShdw>
                </a:effectLst>
                <a:highlight>
                  <a:srgbClr val="FFFF00"/>
                </a:highlight>
                <a:latin typeface="Calibri" panose="020F0502020204030204" pitchFamily="34" charset="0"/>
              </a:rPr>
              <a:t>Simon</a:t>
            </a: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 and so rendered </a:t>
            </a:r>
            <a:r>
              <a:rPr lang="en-US" sz="5400" dirty="0">
                <a:solidFill>
                  <a:srgbClr val="000000"/>
                </a:solidFill>
                <a:effectLst>
                  <a:outerShdw blurRad="38100" dist="38100" dir="2700000" algn="tl">
                    <a:srgbClr val="000000">
                      <a:alpha val="43137"/>
                    </a:srgbClr>
                  </a:outerShdw>
                </a:effectLst>
                <a:highlight>
                  <a:srgbClr val="FFFF00"/>
                </a:highlight>
                <a:latin typeface="Calibri" panose="020F0502020204030204" pitchFamily="34" charset="0"/>
              </a:rPr>
              <a:t>"convert" </a:t>
            </a: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(of causing a person to turn), to turn fully, decisively, completely.</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2014475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286000"/>
            <a:ext cx="12192000" cy="4534930"/>
          </a:xfrm>
        </p:spPr>
        <p:txBody>
          <a:bodyPr>
            <a:noAutofit/>
          </a:bodyPr>
          <a:lstStyle/>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Tolerating the Minimum Leads to Sifting</a:t>
            </a:r>
          </a:p>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Turning Completely Is the Heart of Conversion</a:t>
            </a:r>
          </a:p>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Transforming Others Is the Evidence of Conversion</a:t>
            </a:r>
          </a:p>
        </p:txBody>
      </p:sp>
      <p:sp>
        <p:nvSpPr>
          <p:cNvPr id="4" name="Title 3"/>
          <p:cNvSpPr>
            <a:spLocks noGrp="1"/>
          </p:cNvSpPr>
          <p:nvPr>
            <p:ph type="title"/>
          </p:nvPr>
        </p:nvSpPr>
        <p:spPr>
          <a:xfrm>
            <a:off x="0" y="0"/>
            <a:ext cx="12192000" cy="22860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What the Bible Teaches About Conversion:</a:t>
            </a:r>
          </a:p>
        </p:txBody>
      </p:sp>
    </p:spTree>
    <p:extLst>
      <p:ext uri="{BB962C8B-B14F-4D97-AF65-F5344CB8AC3E}">
        <p14:creationId xmlns:p14="http://schemas.microsoft.com/office/powerpoint/2010/main" val="12536364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3124200"/>
            <a:ext cx="12192000" cy="3696730"/>
          </a:xfrm>
        </p:spPr>
        <p:txBody>
          <a:bodyPr>
            <a:noAutofit/>
          </a:bodyPr>
          <a:lstStyle/>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James 1:6-8 (NASB)</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Hebrews 12:25-27 (NLT)</a:t>
            </a:r>
          </a:p>
        </p:txBody>
      </p:sp>
      <p:sp>
        <p:nvSpPr>
          <p:cNvPr id="4" name="Title 3"/>
          <p:cNvSpPr>
            <a:spLocks noGrp="1"/>
          </p:cNvSpPr>
          <p:nvPr>
            <p:ph type="title"/>
          </p:nvPr>
        </p:nvSpPr>
        <p:spPr>
          <a:xfrm>
            <a:off x="0" y="0"/>
            <a:ext cx="12192000" cy="2819400"/>
          </a:xfrm>
        </p:spPr>
        <p:txBody>
          <a:bodyPr/>
          <a:lstStyle/>
          <a:p>
            <a:pPr marL="0" indent="0" algn="l">
              <a:buNone/>
            </a:pPr>
            <a:r>
              <a:rPr lang="en-US" sz="72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#1:  Tolerating the Minimum Leads to Sifting</a:t>
            </a:r>
          </a:p>
        </p:txBody>
      </p:sp>
    </p:spTree>
    <p:extLst>
      <p:ext uri="{BB962C8B-B14F-4D97-AF65-F5344CB8AC3E}">
        <p14:creationId xmlns:p14="http://schemas.microsoft.com/office/powerpoint/2010/main" val="13943434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James 1:6-8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268200" cy="5711190"/>
          </a:xfrm>
        </p:spPr>
        <p:txBody>
          <a:bodyPr>
            <a:noAutofit/>
          </a:bodyPr>
          <a:lstStyle/>
          <a:p>
            <a:pPr marL="45720" indent="0">
              <a:buNone/>
            </a:pPr>
            <a:r>
              <a:rPr lang="en-US" sz="6600" b="1" baseline="30000" dirty="0"/>
              <a:t>6</a:t>
            </a:r>
            <a:r>
              <a:rPr lang="en-US" sz="6600" dirty="0"/>
              <a:t> But he must ask in faith without any doubting, for the one who doubts is like the surf of the sea, driven and tossed by the wind. </a:t>
            </a:r>
          </a:p>
        </p:txBody>
      </p:sp>
    </p:spTree>
    <p:extLst>
      <p:ext uri="{BB962C8B-B14F-4D97-AF65-F5344CB8AC3E}">
        <p14:creationId xmlns:p14="http://schemas.microsoft.com/office/powerpoint/2010/main" val="42903948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James 1:6-8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66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7</a:t>
            </a:r>
            <a:r>
              <a:rPr kumimoji="0" lang="en-US" sz="66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For that person ought not to expect that he will receive anything from the Lord, </a:t>
            </a:r>
            <a:r>
              <a:rPr kumimoji="0" lang="en-US" sz="66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8</a:t>
            </a:r>
            <a:r>
              <a:rPr kumimoji="0" lang="en-US" sz="66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t>
            </a:r>
            <a:r>
              <a:rPr kumimoji="0" lang="en-US" sz="66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being</a:t>
            </a:r>
            <a:r>
              <a:rPr kumimoji="0" lang="en-US" sz="66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 double-minded man, unstable in all his ways.</a:t>
            </a:r>
            <a:br>
              <a:rPr lang="en-US" sz="4400" dirty="0">
                <a:solidFill>
                  <a:prstClr val="black">
                    <a:lumMod val="75000"/>
                    <a:lumOff val="25000"/>
                  </a:prstClr>
                </a:solidFill>
              </a:rPr>
            </a:br>
            <a:br>
              <a:rPr lang="en-US" sz="4400" dirty="0"/>
            </a:br>
            <a:endParaRPr lang="en-US" sz="4400" dirty="0"/>
          </a:p>
        </p:txBody>
      </p:sp>
    </p:spTree>
    <p:extLst>
      <p:ext uri="{BB962C8B-B14F-4D97-AF65-F5344CB8AC3E}">
        <p14:creationId xmlns:p14="http://schemas.microsoft.com/office/powerpoint/2010/main" val="1566889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Presentation1" id="{A5807EA4-D798-4346-93B5-076BD118FC1E}" vid="{4509C512-854D-408D-A12C-B140865DE0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 Template Rev</Template>
  <TotalTime>3286</TotalTime>
  <Words>1278</Words>
  <Application>Microsoft Office PowerPoint</Application>
  <PresentationFormat>Widescreen</PresentationFormat>
  <Paragraphs>97</Paragraphs>
  <Slides>34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Calibri</vt:lpstr>
      <vt:lpstr>Franklin Gothic Medium</vt:lpstr>
      <vt:lpstr>Georgia</vt:lpstr>
      <vt:lpstr>Helvetica Neue</vt:lpstr>
      <vt:lpstr>Times New Roman</vt:lpstr>
      <vt:lpstr>Trebuchet MS</vt:lpstr>
      <vt:lpstr>Wingdings</vt:lpstr>
      <vt:lpstr>Slipstream</vt:lpstr>
      <vt:lpstr>“When You Are Converted”                      How God Turns Attenders                                Into Strengtheners</vt:lpstr>
      <vt:lpstr>Luke‬ ‭22‬:‭32‬ ‭(KJV) ‬‬</vt:lpstr>
      <vt:lpstr>Luke‬ ‭22‬:‭31‬-‭34‬ ‭(NASB)‬‬ ‬‬‬</vt:lpstr>
      <vt:lpstr>Luke‬ ‭22‬:‭31‬-‭34‬ ‭(NASB)‬‬ ‬‬‬‬</vt:lpstr>
      <vt:lpstr>PowerPoint Presentation</vt:lpstr>
      <vt:lpstr>What the Bible Teaches About Conversion:</vt:lpstr>
      <vt:lpstr>Point #1:  Tolerating the Minimum Leads to Sifting</vt:lpstr>
      <vt:lpstr>James 1:6-8 (NASB)</vt:lpstr>
      <vt:lpstr>James 1:6-8 (NASB)</vt:lpstr>
      <vt:lpstr>Hebrews 12:25-27 (NLT)</vt:lpstr>
      <vt:lpstr>Hebrews 12:25-27 (NLT)</vt:lpstr>
      <vt:lpstr>Hebrews 12:25-27 (NLT)</vt:lpstr>
      <vt:lpstr>Hebrews 12:25-27 (NLT)</vt:lpstr>
      <vt:lpstr>Point #2:  Turning Completely Is the Heart of Conversion</vt:lpstr>
      <vt:lpstr>Psalms 37:4-6 (NASB)</vt:lpstr>
      <vt:lpstr>Psalms 37:4-6 (NASB)</vt:lpstr>
      <vt:lpstr>PowerPoint Presentation</vt:lpstr>
      <vt:lpstr>Mark 8:34 (NASB)</vt:lpstr>
      <vt:lpstr>Psalms 1:1-3 (NASB)</vt:lpstr>
      <vt:lpstr>Psalms 1:1-3 (NASB)</vt:lpstr>
      <vt:lpstr>Point #3:  Transforming Others Is the Evidence of Conversion</vt:lpstr>
      <vt:lpstr>Romans 15:1-3 (NASB)</vt:lpstr>
      <vt:lpstr>Romans 15:1-3 (NASB)</vt:lpstr>
      <vt:lpstr>I Thessalonians 5:14-24 (NASB)</vt:lpstr>
      <vt:lpstr>I Thessalonians 5:14-24 (NASB)</vt:lpstr>
      <vt:lpstr>I Thessalonians 5:14-24 (NASB)</vt:lpstr>
      <vt:lpstr>I Thessalonians 5:14-24 (NASB)</vt:lpstr>
      <vt:lpstr>I Thessalonians 5:14-24 (NASB)</vt:lpstr>
      <vt:lpstr>I Thessalonians 5:14-24 (NASB)</vt:lpstr>
      <vt:lpstr>Hear: Romans 10:17</vt:lpstr>
      <vt:lpstr>Believe: Hebrews 11:6</vt:lpstr>
      <vt:lpstr>Repent: Luke 13:3</vt:lpstr>
      <vt:lpstr>Confess: Matthew 10:32-33</vt:lpstr>
      <vt:lpstr>Baptize: Acts 22:16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Church of Christ Eloy</dc:creator>
  <cp:lastModifiedBy>Church of Christ Eloy</cp:lastModifiedBy>
  <cp:revision>2</cp:revision>
  <dcterms:created xsi:type="dcterms:W3CDTF">2026-04-10T21:07:42Z</dcterms:created>
  <dcterms:modified xsi:type="dcterms:W3CDTF">2026-04-18T23:31:24Z</dcterms:modified>
</cp:coreProperties>
</file>